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3"/>
  </p:notesMasterIdLst>
  <p:sldIdLst>
    <p:sldId id="256" r:id="rId2"/>
    <p:sldId id="317" r:id="rId3"/>
    <p:sldId id="302" r:id="rId4"/>
    <p:sldId id="304" r:id="rId5"/>
    <p:sldId id="265" r:id="rId6"/>
    <p:sldId id="303" r:id="rId7"/>
    <p:sldId id="306" r:id="rId8"/>
    <p:sldId id="309" r:id="rId9"/>
    <p:sldId id="310" r:id="rId10"/>
    <p:sldId id="316" r:id="rId11"/>
    <p:sldId id="315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7830FA-822A-4DD7-B36B-CD8B76951312}">
          <p14:sldIdLst>
            <p14:sldId id="256"/>
            <p14:sldId id="317"/>
            <p14:sldId id="302"/>
            <p14:sldId id="304"/>
            <p14:sldId id="265"/>
            <p14:sldId id="303"/>
            <p14:sldId id="306"/>
            <p14:sldId id="309"/>
            <p14:sldId id="310"/>
            <p14:sldId id="316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FF"/>
    <a:srgbClr val="FFFF66"/>
    <a:srgbClr val="000066"/>
    <a:srgbClr val="FFFF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8" autoAdjust="0"/>
    <p:restoredTop sz="95383" autoAdjust="0"/>
  </p:normalViewPr>
  <p:slideViewPr>
    <p:cSldViewPr>
      <p:cViewPr varScale="1">
        <p:scale>
          <a:sx n="81" d="100"/>
          <a:sy n="81" d="100"/>
        </p:scale>
        <p:origin x="124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86D19B1-9C7E-4D2C-839A-2D48CFDA1C7A}" type="datetimeFigureOut">
              <a:rPr lang="en-US"/>
              <a:pPr>
                <a:defRPr/>
              </a:pPr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62B9E4F5-FC2A-4452-B6AA-D2F122094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04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9E4F5-FC2A-4452-B6AA-D2F1220940A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28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9E4F5-FC2A-4452-B6AA-D2F1220940A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61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CDBB63-5A73-4D3F-85BD-96124EAD79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B35BEEC-FA1D-446E-AA3B-39998A7107C4}" type="datetime1">
              <a:rPr lang="en-US" altLang="en-US" smtClean="0"/>
              <a:t>1/11/2023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0D23A-BB5A-494E-938E-C7CAE3594989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03B4D-58AA-483A-9BBC-5BD6A68E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974411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B2FF0-3B1E-4FD6-A14D-33DB568E3618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0020C-C334-4C08-BE94-597EFA72F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01540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11EA2-0AAE-4328-863A-06EC10F2B21B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DB14-F0A2-4CA9-B623-C376FAB1F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45128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8D855-1CA2-47BF-BE73-B31C0EAD8F3A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48FBF-A59D-4E7F-9CFB-DF04A6B4E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35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557CB-68EC-4C06-8D2D-160CA29479AE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3F39F-E176-42C9-A514-E2125B513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82065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1736C-C8B4-48A4-A4A6-6A079A8D41BB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CA1C9-02C0-404A-A5CD-37B286421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58017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1ABFE-8521-45B2-8D1F-83A17BD5C0D9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D300-17D8-4F76-806E-D14F74AD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31527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128AC-C141-4BAB-91FA-A613EA49F601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3238-11F6-475A-8F6B-672608706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0877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BB52A-1C86-4C89-A0B1-C4BD2373F05D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FE9A-45A3-458C-830B-3AA8F2A2D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06621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4E98C-7139-4CEA-865A-2DCBFA8791FA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F8D6F-6F30-4458-A807-C9125DD8F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9649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866D3D9-128B-42E8-8755-AECB5602044D}" type="datetime1">
              <a:rPr lang="en-US" altLang="en-US" smtClean="0"/>
              <a:t>1/11/2023</a:t>
            </a:fld>
            <a:endParaRPr lang="en-US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5316551-75AB-44F5-B3F9-7B45367E34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zoom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257300" y="1524000"/>
            <a:ext cx="662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400" b="1" cap="sm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MAURITIUS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b="1" cap="sm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Fisheries Monitoring Centre     	 (FMC)</a:t>
            </a:r>
            <a:r>
              <a:rPr lang="en-US" altLang="en-US" sz="4000" b="1" cap="sm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altLang="en-US" sz="4000" b="1" cap="small" dirty="0">
                <a:solidFill>
                  <a:srgbClr val="000066"/>
                </a:solidFill>
              </a:rPr>
              <a:t>	</a:t>
            </a:r>
            <a:endParaRPr lang="en-GB" altLang="en-US" sz="4000" b="1" cap="small" dirty="0">
              <a:solidFill>
                <a:srgbClr val="00006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371600" y="5029200"/>
            <a:ext cx="6400800" cy="914400"/>
          </a:xfrm>
        </p:spPr>
        <p:txBody>
          <a:bodyPr/>
          <a:lstStyle/>
          <a:p>
            <a:r>
              <a:rPr lang="en-US" sz="2800" dirty="0"/>
              <a:t>January 2023</a:t>
            </a:r>
          </a:p>
          <a:p>
            <a:endParaRPr lang="en-GB" sz="28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3F90802-2CA1-4624-5B96-5D66AC83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778" y="457200"/>
            <a:ext cx="8223022" cy="838200"/>
          </a:xfrm>
        </p:spPr>
        <p:txBody>
          <a:bodyPr/>
          <a:lstStyle/>
          <a:p>
            <a:r>
              <a:rPr lang="en-US" altLang="en-US" sz="2400" b="1" u="sng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New tools at the FMC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13DAD68-0047-1D77-DAD8-1934AA4C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r>
              <a:rPr lang="en-GB" sz="2400" dirty="0">
                <a:effectLst/>
              </a:rPr>
              <a:t>Monitoring challenges are addressed by implementing additional tools such as Automatic Identification System (AIS) data, Synthetic Aperture Radar (SAR) and Satellite Imagery.</a:t>
            </a:r>
          </a:p>
          <a:p>
            <a:endParaRPr lang="en-GB" sz="2400" dirty="0">
              <a:effectLst/>
            </a:endParaRPr>
          </a:p>
          <a:p>
            <a:r>
              <a:rPr lang="en-GB" sz="2400" dirty="0">
                <a:effectLst/>
              </a:rPr>
              <a:t>Combination of methods for identifying suspicious behaviour of vessels at sea that may be illegal or contravening fisheries and other regulations and legislations</a:t>
            </a:r>
          </a:p>
          <a:p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5317093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074-3B17-E6EB-0DD4-E3E2960C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2736850"/>
            <a:ext cx="3276600" cy="13843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time and attention</a:t>
            </a:r>
          </a:p>
        </p:txBody>
      </p:sp>
    </p:spTree>
    <p:extLst>
      <p:ext uri="{BB962C8B-B14F-4D97-AF65-F5344CB8AC3E}">
        <p14:creationId xmlns:p14="http://schemas.microsoft.com/office/powerpoint/2010/main" val="3054126179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18A6-C513-79A3-503E-6CB5DF7E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F522-357B-0D12-59C7-3F7A61193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FMC – Fisheries Monitoring Centre</a:t>
            </a:r>
          </a:p>
          <a:p>
            <a:endParaRPr lang="en-GB" dirty="0"/>
          </a:p>
          <a:p>
            <a:r>
              <a:rPr lang="en-GB" dirty="0"/>
              <a:t>VMS – Vessel Monitoring System</a:t>
            </a:r>
          </a:p>
          <a:p>
            <a:endParaRPr lang="en-GB" dirty="0"/>
          </a:p>
          <a:p>
            <a:r>
              <a:rPr lang="en-GB" dirty="0"/>
              <a:t>MCS – Monitoring, Control and Surveillance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29820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Management tools</a:t>
            </a:r>
            <a:endParaRPr lang="en-GB" sz="2400" b="1" u="sng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r>
              <a:rPr lang="en-US" sz="2800" dirty="0">
                <a:effectLst/>
              </a:rPr>
              <a:t>New and adaptive tools are needed to monitor and regulate fishing practices through out the world </a:t>
            </a:r>
          </a:p>
          <a:p>
            <a:r>
              <a:rPr lang="en-US" sz="2800" dirty="0">
                <a:effectLst/>
              </a:rPr>
              <a:t>Traditional MCS tools include onboard observers, air &amp; sea patrol vessels, and targeted inspections </a:t>
            </a:r>
          </a:p>
          <a:p>
            <a:r>
              <a:rPr lang="en-US" sz="2800" dirty="0">
                <a:effectLst/>
              </a:rPr>
              <a:t>The application of a Vessel Monitoring System (VMS) and the use of satellite technology has become an additional MCS tool to help coastal states manage and conserve their marine resources</a:t>
            </a:r>
          </a:p>
          <a:p>
            <a:pPr marL="0" indent="0">
              <a:buNone/>
            </a:pPr>
            <a:endParaRPr lang="en-US" sz="2800" dirty="0">
              <a:effectLst/>
            </a:endParaRPr>
          </a:p>
          <a:p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3281727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Fisheries and Marine Resources (Vessel Monitoring    System) Regulations 2022 – GN No. 247 of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r>
              <a:rPr lang="en-US" sz="2400" dirty="0">
                <a:effectLst/>
              </a:rPr>
              <a:t>The Mauritius FMC which is presently housed at the Albion Fisheries Research Centre is equipped with a satellite-based VMS since 2005</a:t>
            </a:r>
            <a:endParaRPr lang="en-US" altLang="en-US" sz="2400" dirty="0">
              <a:solidFill>
                <a:srgbClr val="000066"/>
              </a:solidFill>
              <a:effectLst/>
            </a:endParaRPr>
          </a:p>
          <a:p>
            <a:pPr eaLnBrk="1" hangingPunct="1"/>
            <a:r>
              <a:rPr lang="en-US" altLang="en-US" sz="2400" dirty="0">
                <a:effectLst/>
              </a:rPr>
              <a:t>The FMC was set up under Fisheries and Marine Resources (Vessel Monitoring System) Regulations GN 87 of 2005 </a:t>
            </a:r>
          </a:p>
          <a:p>
            <a:pPr eaLnBrk="1" hangingPunct="1"/>
            <a:r>
              <a:rPr lang="en-US" altLang="en-US" sz="2400" dirty="0">
                <a:effectLst/>
              </a:rPr>
              <a:t>On 08 September 2022 Fisheries and Marine Resources (Vessel Monitoring System) Regulations GN 247 of 2022 was promulgated</a:t>
            </a:r>
          </a:p>
          <a:p>
            <a:pPr eaLnBrk="1" hangingPunct="1"/>
            <a:r>
              <a:rPr lang="en-US" altLang="en-US" sz="2400" b="1" dirty="0">
                <a:solidFill>
                  <a:srgbClr val="CC3300"/>
                </a:solidFill>
                <a:effectLst/>
              </a:rPr>
              <a:t>Any offence or contravention of the regulation is liable to a fine not less than EUR 1000 and not more than EUR 1M or its equivalent in MUR.</a:t>
            </a:r>
          </a:p>
          <a:p>
            <a:pPr eaLnBrk="1" hangingPunct="1"/>
            <a:endParaRPr lang="en-US" altLang="en-US" sz="2400" dirty="0">
              <a:solidFill>
                <a:srgbClr val="00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2549235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r>
              <a:rPr lang="en-US" dirty="0"/>
              <a:t>Function of the FMC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3873500"/>
          </a:xfrm>
        </p:spPr>
        <p:txBody>
          <a:bodyPr/>
          <a:lstStyle/>
          <a:p>
            <a:r>
              <a:rPr lang="en-GB" sz="2800" dirty="0">
                <a:effectLst/>
              </a:rPr>
              <a:t>The FMC has as main objective to monitor registered local and foreign fishing vessels that operate in accordance to fishing licence issued by the Ministry</a:t>
            </a:r>
          </a:p>
          <a:p>
            <a:endParaRPr lang="en-GB" sz="2800" dirty="0">
              <a:effectLst/>
            </a:endParaRPr>
          </a:p>
          <a:p>
            <a:r>
              <a:rPr lang="en-GB" sz="2800" dirty="0">
                <a:effectLst/>
              </a:rPr>
              <a:t>Fishing activities of vessels are monitoring and controlled for better protection and management of the fisheries resources in Mauritian waters as per national regulations and international resolutions</a:t>
            </a:r>
          </a:p>
          <a:p>
            <a:pPr lvl="1"/>
            <a:endParaRPr lang="en-GB" sz="2000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Satellite-based VMS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r>
              <a:rPr lang="en-US" dirty="0">
                <a:effectLst/>
              </a:rPr>
              <a:t>The VMS monitors the location, speed and direction of licensed fishing vessels by means of various satellite-based tracking systems</a:t>
            </a:r>
          </a:p>
          <a:p>
            <a:r>
              <a:rPr lang="en-US" dirty="0">
                <a:effectLst/>
              </a:rPr>
              <a:t>The VMS provides a graphical interface that gives users instant access to the positions of all vessels that are reporting</a:t>
            </a:r>
          </a:p>
          <a:p>
            <a:r>
              <a:rPr lang="en-US" dirty="0">
                <a:effectLst/>
              </a:rPr>
              <a:t>The VMS is also used by the National Coast Guard</a:t>
            </a:r>
          </a:p>
          <a:p>
            <a:pPr marL="0" indent="0">
              <a:buNone/>
            </a:pP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435295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VMS network</a:t>
            </a:r>
            <a:endParaRPr lang="en-GB" sz="2400" b="1" u="sng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7" y="1524000"/>
            <a:ext cx="7782306" cy="43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7808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778" y="457200"/>
            <a:ext cx="8223022" cy="838200"/>
          </a:xfrm>
        </p:spPr>
        <p:txBody>
          <a:bodyPr/>
          <a:lstStyle/>
          <a:p>
            <a:r>
              <a:rPr lang="en-US" altLang="en-US" sz="2400" b="1" u="sng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VMS situation on a specific day for all fishing vessels reporting in and out of the Mauritian EEZ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31585"/>
            <a:ext cx="8077200" cy="48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76037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778" y="457200"/>
            <a:ext cx="8223022" cy="838200"/>
          </a:xfrm>
        </p:spPr>
        <p:txBody>
          <a:bodyPr/>
          <a:lstStyle/>
          <a:p>
            <a:r>
              <a:rPr lang="en-US" altLang="en-US" sz="2400" b="1" u="sng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Mapping track of a fishing campaign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97" y="1402624"/>
            <a:ext cx="5886803" cy="4816475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80999" y="1600199"/>
            <a:ext cx="2418997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Map feature visual representation of fishing </a:t>
            </a:r>
            <a:r>
              <a:rPr lang="en-US" altLang="en-US" sz="2000" dirty="0" err="1">
                <a:solidFill>
                  <a:srgbClr val="00006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behaviour</a:t>
            </a:r>
            <a:endParaRPr lang="en-US" altLang="en-US" sz="2000" dirty="0">
              <a:solidFill>
                <a:srgbClr val="000066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20DF29-EF47-D220-6FAB-5BBCFABC5549}"/>
              </a:ext>
            </a:extLst>
          </p:cNvPr>
          <p:cNvCxnSpPr>
            <a:cxnSpLocks/>
          </p:cNvCxnSpPr>
          <p:nvPr/>
        </p:nvCxnSpPr>
        <p:spPr bwMode="auto">
          <a:xfrm flipV="1">
            <a:off x="4495800" y="2438400"/>
            <a:ext cx="304800" cy="304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4F7EBB-C6AB-5F9D-66E2-DF5CB3F4CEEC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8200" y="2590800"/>
            <a:ext cx="304800" cy="304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38C22B-D614-33B1-F78C-75BF3578765C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0600" y="2743200"/>
            <a:ext cx="304800" cy="304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39323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Ocean">
  <a:themeElements>
    <a:clrScheme name="Custom 1">
      <a:dk1>
        <a:srgbClr val="003366"/>
      </a:dk1>
      <a:lt1>
        <a:srgbClr val="151515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151515"/>
      </a:hlink>
      <a:folHlink>
        <a:srgbClr val="2C2C2C"/>
      </a:folHlink>
    </a:clrScheme>
    <a:fontScheme name="Custom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412</Words>
  <Application>Microsoft Office PowerPoint</Application>
  <PresentationFormat>On-screen Show (4:3)</PresentationFormat>
  <Paragraphs>39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Wingdings</vt:lpstr>
      <vt:lpstr>1_Ocean</vt:lpstr>
      <vt:lpstr>PowerPoint Presentation</vt:lpstr>
      <vt:lpstr>Terminology</vt:lpstr>
      <vt:lpstr>Management tools</vt:lpstr>
      <vt:lpstr>Fisheries and Marine Resources (Vessel Monitoring    System) Regulations 2022 – GN No. 247 of 2022</vt:lpstr>
      <vt:lpstr>Function of the FMC</vt:lpstr>
      <vt:lpstr>Satellite-based VMS</vt:lpstr>
      <vt:lpstr>VMS network</vt:lpstr>
      <vt:lpstr>VMS situation on a specific day for all fishing vessels reporting in and out of the Mauritian EEZ</vt:lpstr>
      <vt:lpstr>Mapping track of a fishing campaign </vt:lpstr>
      <vt:lpstr>New tools at the FMC</vt:lpstr>
      <vt:lpstr>Thank you for your time and attention</vt:lpstr>
    </vt:vector>
  </TitlesOfParts>
  <Company>Ministry of Fisheries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Mauritius FMC</dc:creator>
  <cp:lastModifiedBy>Dhristee G</cp:lastModifiedBy>
  <cp:revision>119</cp:revision>
  <dcterms:created xsi:type="dcterms:W3CDTF">2008-05-15T09:17:15Z</dcterms:created>
  <dcterms:modified xsi:type="dcterms:W3CDTF">2023-01-11T02:39:32Z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